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8" r:id="rId2"/>
    <p:sldId id="277" r:id="rId3"/>
    <p:sldId id="274" r:id="rId4"/>
    <p:sldId id="257" r:id="rId5"/>
    <p:sldId id="276" r:id="rId6"/>
    <p:sldId id="260" r:id="rId7"/>
    <p:sldId id="264" r:id="rId8"/>
    <p:sldId id="262" r:id="rId9"/>
    <p:sldId id="265" r:id="rId10"/>
    <p:sldId id="272" r:id="rId11"/>
    <p:sldId id="273" r:id="rId12"/>
    <p:sldId id="267" r:id="rId13"/>
    <p:sldId id="269" r:id="rId14"/>
    <p:sldId id="259" r:id="rId15"/>
    <p:sldId id="270" r:id="rId16"/>
    <p:sldId id="271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6C7AAD-936C-411E-B2EC-FA37D9D8632B}" type="datetimeFigureOut">
              <a:rPr lang="fr-FR" smtClean="0"/>
              <a:pPr/>
              <a:t>12/03/2025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C66DFF-3706-496B-9365-937F336D2AB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C66DFF-3706-496B-9365-937F336D2AB3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12/03/2025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12/03/2025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12/03/2025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12/03/2025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12/03/2025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12/03/2025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12/03/2025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12/03/2025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12/03/2025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12/03/2025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12/03/2025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12/03/2025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fr-FR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sz="3600" b="1" dirty="0" smtClean="0">
                <a:latin typeface="Arial" pitchFamily="34" charset="0"/>
                <a:cs typeface="Arial" pitchFamily="34" charset="0"/>
              </a:rPr>
            </a:br>
            <a:r>
              <a:rPr lang="fr-FR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sz="3600" b="1" dirty="0" smtClean="0">
                <a:latin typeface="Arial" pitchFamily="34" charset="0"/>
                <a:cs typeface="Arial" pitchFamily="34" charset="0"/>
              </a:rPr>
            </a:br>
            <a:r>
              <a:rPr lang="fr-FR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sz="3600" b="1" dirty="0" smtClean="0">
                <a:latin typeface="Arial" pitchFamily="34" charset="0"/>
                <a:cs typeface="Arial" pitchFamily="34" charset="0"/>
              </a:rPr>
            </a:br>
            <a:r>
              <a:rPr lang="fr-FR" sz="3600" b="1" dirty="0" smtClean="0">
                <a:latin typeface="Arial" pitchFamily="34" charset="0"/>
                <a:cs typeface="Arial" pitchFamily="34" charset="0"/>
              </a:rPr>
              <a:t>                  </a:t>
            </a:r>
            <a:r>
              <a:rPr lang="fr-FR" sz="3000" dirty="0" smtClean="0">
                <a:latin typeface="Arial" pitchFamily="34" charset="0"/>
                <a:cs typeface="Arial" pitchFamily="34" charset="0"/>
              </a:rPr>
              <a:t>Visite guidée et atelier </a:t>
            </a:r>
            <a:r>
              <a:rPr lang="fr-FR" sz="3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sz="3000" b="1" dirty="0" smtClean="0">
                <a:latin typeface="Arial" pitchFamily="34" charset="0"/>
                <a:cs typeface="Arial" pitchFamily="34" charset="0"/>
              </a:rPr>
            </a:br>
            <a:r>
              <a:rPr lang="fr-FR" sz="3000" dirty="0" smtClean="0">
                <a:latin typeface="Arial" pitchFamily="34" charset="0"/>
                <a:cs typeface="Arial" pitchFamily="34" charset="0"/>
              </a:rPr>
              <a:t>au</a:t>
            </a:r>
            <a:r>
              <a:rPr lang="fr-FR" sz="3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3500" b="1" dirty="0" smtClean="0">
                <a:latin typeface="Arial" pitchFamily="34" charset="0"/>
                <a:cs typeface="Arial" pitchFamily="34" charset="0"/>
              </a:rPr>
              <a:t>musée de la romanité </a:t>
            </a:r>
            <a:r>
              <a:rPr lang="fr-FR" sz="3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sz="3000" dirty="0" smtClean="0">
                <a:latin typeface="Arial" pitchFamily="34" charset="0"/>
                <a:cs typeface="Arial" pitchFamily="34" charset="0"/>
              </a:rPr>
            </a:br>
            <a:r>
              <a:rPr lang="fr-FR" sz="3000" dirty="0" smtClean="0">
                <a:latin typeface="Arial" pitchFamily="34" charset="0"/>
                <a:cs typeface="Arial" pitchFamily="34" charset="0"/>
              </a:rPr>
              <a:t>                         sur le thème des </a:t>
            </a:r>
            <a:r>
              <a:rPr lang="fr-FR" sz="3600" b="1" dirty="0" smtClean="0">
                <a:latin typeface="Arial" pitchFamily="34" charset="0"/>
                <a:cs typeface="Arial" pitchFamily="34" charset="0"/>
              </a:rPr>
              <a:t>mosaïques</a:t>
            </a:r>
            <a:r>
              <a:rPr lang="fr-FR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sz="3600" dirty="0" smtClean="0">
                <a:latin typeface="Arial" pitchFamily="34" charset="0"/>
                <a:cs typeface="Arial" pitchFamily="34" charset="0"/>
              </a:rPr>
            </a:br>
            <a:r>
              <a:rPr lang="fr-FR" sz="2800" b="1" dirty="0" smtClean="0">
                <a:latin typeface="Arial" pitchFamily="34" charset="0"/>
                <a:cs typeface="Arial" pitchFamily="34" charset="0"/>
              </a:rPr>
              <a:t>pour les élèves </a:t>
            </a:r>
            <a:r>
              <a:rPr lang="fr-FR" sz="3700" b="1" dirty="0" smtClean="0">
                <a:latin typeface="Arial" pitchFamily="34" charset="0"/>
                <a:cs typeface="Arial" pitchFamily="34" charset="0"/>
              </a:rPr>
              <a:t>latinistes</a:t>
            </a:r>
            <a:r>
              <a:rPr lang="fr-FR" sz="3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sz="3000" b="1" dirty="0" smtClean="0">
                <a:latin typeface="Arial" pitchFamily="34" charset="0"/>
                <a:cs typeface="Arial" pitchFamily="34" charset="0"/>
              </a:rPr>
            </a:br>
            <a:r>
              <a:rPr lang="fr-FR" sz="3000" b="1" dirty="0" smtClean="0">
                <a:latin typeface="Arial" pitchFamily="34" charset="0"/>
                <a:cs typeface="Arial" pitchFamily="34" charset="0"/>
              </a:rPr>
              <a:t>                                         de 5</a:t>
            </a:r>
            <a:r>
              <a:rPr lang="fr-FR" sz="3000" b="1" baseline="30000" dirty="0" smtClean="0">
                <a:latin typeface="Arial" pitchFamily="34" charset="0"/>
                <a:cs typeface="Arial" pitchFamily="34" charset="0"/>
              </a:rPr>
              <a:t>ème</a:t>
            </a:r>
            <a:r>
              <a:rPr lang="fr-FR" sz="3000" b="1" dirty="0" smtClean="0">
                <a:latin typeface="Arial" pitchFamily="34" charset="0"/>
                <a:cs typeface="Arial" pitchFamily="34" charset="0"/>
              </a:rPr>
              <a:t> et de 4</a:t>
            </a:r>
            <a:r>
              <a:rPr lang="fr-FR" sz="3000" b="1" baseline="30000" dirty="0" smtClean="0">
                <a:latin typeface="Arial" pitchFamily="34" charset="0"/>
                <a:cs typeface="Arial" pitchFamily="34" charset="0"/>
              </a:rPr>
              <a:t>ème</a:t>
            </a:r>
            <a:r>
              <a:rPr lang="fr-FR" sz="3000" b="1" dirty="0" smtClean="0">
                <a:latin typeface="Arial" pitchFamily="34" charset="0"/>
                <a:cs typeface="Arial" pitchFamily="34" charset="0"/>
              </a:rPr>
              <a:t> .</a:t>
            </a:r>
            <a:endParaRPr lang="fr-FR" sz="30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6" name="Picture 2" descr="C:\Users\portable\Documents\Ariane\Cours collège\Théâtre et projets\Projets 2024-2025\Musée Romanité mosaïques\photos mosaïques\20250303_1042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032956"/>
            <a:ext cx="4169436" cy="312707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>
                <a:latin typeface="Arial" pitchFamily="34" charset="0"/>
                <a:cs typeface="Arial" pitchFamily="34" charset="0"/>
              </a:rPr>
              <a:t>La mosaïque de </a:t>
            </a:r>
            <a:r>
              <a:rPr lang="fr-FR" sz="3600" dirty="0" err="1" smtClean="0">
                <a:latin typeface="Arial" pitchFamily="34" charset="0"/>
                <a:cs typeface="Arial" pitchFamily="34" charset="0"/>
              </a:rPr>
              <a:t>Penthée</a:t>
            </a:r>
            <a:r>
              <a:rPr lang="fr-FR" sz="3600" dirty="0" smtClean="0">
                <a:latin typeface="Arial" pitchFamily="34" charset="0"/>
                <a:cs typeface="Arial" pitchFamily="34" charset="0"/>
              </a:rPr>
              <a:t>.</a:t>
            </a:r>
            <a:endParaRPr lang="fr-FR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portable\Documents\Ariane\Cours collège\Théâtre et projets\Projets 2024-2025\Musée Romanité mosaïques\photos mosaïques\20250303_1053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35900" y="1844212"/>
            <a:ext cx="4027554" cy="3020666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3995936" y="2132856"/>
            <a:ext cx="41764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Cette mosaïque qui illustre le mythe de de </a:t>
            </a:r>
            <a:r>
              <a:rPr lang="fr-FR" sz="1600" dirty="0" err="1" smtClean="0">
                <a:latin typeface="Arial" pitchFamily="34" charset="0"/>
                <a:cs typeface="Arial" pitchFamily="34" charset="0"/>
              </a:rPr>
              <a:t>Penthée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est le riche décor d’une salle de réception d’une </a:t>
            </a:r>
            <a:r>
              <a:rPr lang="fr-FR" sz="1600" i="1" dirty="0" err="1" smtClean="0">
                <a:latin typeface="Arial" pitchFamily="34" charset="0"/>
                <a:cs typeface="Arial" pitchFamily="34" charset="0"/>
              </a:rPr>
              <a:t>domus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(maison), du II</a:t>
            </a:r>
            <a:r>
              <a:rPr lang="fr-FR" sz="1600" baseline="30000" dirty="0" smtClean="0">
                <a:latin typeface="Arial" pitchFamily="34" charset="0"/>
                <a:cs typeface="Arial" pitchFamily="34" charset="0"/>
              </a:rPr>
              <a:t>ème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siècle. </a:t>
            </a:r>
          </a:p>
          <a:p>
            <a:pPr>
              <a:lnSpc>
                <a:spcPct val="150000"/>
              </a:lnSpc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En choisissant ce motif, le propriétaire des lieux a voulu montrer son appartenance à une élite sociale et culturelle.</a:t>
            </a:r>
            <a:endParaRPr lang="fr-FR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20250303_1053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548680"/>
            <a:ext cx="5472608" cy="4104456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691680" y="4797152"/>
            <a:ext cx="561662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1600" dirty="0" smtClean="0">
                <a:latin typeface="Arial" pitchFamily="34" charset="0"/>
                <a:cs typeface="Arial" pitchFamily="34" charset="0"/>
              </a:rPr>
              <a:t>Cette mosaïque dite « de </a:t>
            </a:r>
            <a:r>
              <a:rPr lang="fr-FR" sz="1600" dirty="0" err="1" smtClean="0">
                <a:latin typeface="Arial" pitchFamily="34" charset="0"/>
                <a:cs typeface="Arial" pitchFamily="34" charset="0"/>
              </a:rPr>
              <a:t>Penthée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 » mesure 35 m². </a:t>
            </a:r>
          </a:p>
          <a:p>
            <a:pPr algn="ctr"/>
            <a:r>
              <a:rPr lang="fr-FR" sz="1600" dirty="0" smtClean="0">
                <a:latin typeface="Arial" pitchFamily="34" charset="0"/>
                <a:cs typeface="Arial" pitchFamily="34" charset="0"/>
              </a:rPr>
              <a:t>C’est l’une des plus belles du musée.</a:t>
            </a:r>
            <a:endParaRPr lang="fr-FR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fr-FR" sz="3600" dirty="0" smtClean="0">
                <a:latin typeface="Arial" pitchFamily="34" charset="0"/>
                <a:cs typeface="Arial" pitchFamily="34" charset="0"/>
              </a:rPr>
              <a:t>L’atelier</a:t>
            </a:r>
            <a:endParaRPr lang="fr-FR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 descr="C:\Users\portable\Documents\Ariane\Cours collège\Théâtre et projets\Projets 2024-2025\Musée Romanité mosaïques\photos mosaïques\20250303_1111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692696"/>
            <a:ext cx="2280253" cy="1710190"/>
          </a:xfrm>
          <a:prstGeom prst="rect">
            <a:avLst/>
          </a:prstGeom>
          <a:noFill/>
        </p:spPr>
      </p:pic>
      <p:pic>
        <p:nvPicPr>
          <p:cNvPr id="5" name="Picture 2" descr="C:\Users\portable\Documents\Ariane\Cours collège\Théâtre et projets\Projets 2024-2025\Musée Romanité mosaïques\photos mosaïques\20250303_111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908720"/>
            <a:ext cx="3072341" cy="2304256"/>
          </a:xfrm>
          <a:prstGeom prst="rect">
            <a:avLst/>
          </a:prstGeom>
          <a:noFill/>
        </p:spPr>
      </p:pic>
      <p:pic>
        <p:nvPicPr>
          <p:cNvPr id="8" name="Image 7" descr="20250303_1110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4653136"/>
            <a:ext cx="2604261" cy="1953196"/>
          </a:xfrm>
          <a:prstGeom prst="rect">
            <a:avLst/>
          </a:prstGeom>
        </p:spPr>
      </p:pic>
      <p:pic>
        <p:nvPicPr>
          <p:cNvPr id="9" name="Picture 2" descr="C:\Users\portable\Documents\Ariane\Cours collège\Théâtre et projets\Projets 2024-2025\Musée Romanité mosaïques\photos mosaïques\20250303_1110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1427518" y="2469026"/>
            <a:ext cx="3841485" cy="2881114"/>
          </a:xfrm>
          <a:prstGeom prst="rect">
            <a:avLst/>
          </a:prstGeom>
          <a:noFill/>
        </p:spPr>
      </p:pic>
      <p:pic>
        <p:nvPicPr>
          <p:cNvPr id="10" name="Image 9" descr="20250303_11133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84168" y="3501008"/>
            <a:ext cx="2327723" cy="1745792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20250303_1116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933056"/>
            <a:ext cx="2519744" cy="1889808"/>
          </a:xfrm>
          <a:prstGeom prst="rect">
            <a:avLst/>
          </a:prstGeom>
        </p:spPr>
      </p:pic>
      <p:pic>
        <p:nvPicPr>
          <p:cNvPr id="5" name="Image 4" descr="20250303_11173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88640"/>
            <a:ext cx="3264362" cy="2448272"/>
          </a:xfrm>
          <a:prstGeom prst="rect">
            <a:avLst/>
          </a:prstGeom>
        </p:spPr>
      </p:pic>
      <p:pic>
        <p:nvPicPr>
          <p:cNvPr id="6" name="Image 5" descr="20250303_1119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1484784"/>
            <a:ext cx="2987824" cy="2240868"/>
          </a:xfrm>
          <a:prstGeom prst="rect">
            <a:avLst/>
          </a:prstGeom>
        </p:spPr>
      </p:pic>
      <p:pic>
        <p:nvPicPr>
          <p:cNvPr id="7" name="Image 6" descr="20250303_11192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3284984"/>
            <a:ext cx="3528392" cy="2646294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3600" dirty="0" smtClean="0">
                <a:latin typeface="Arial" pitchFamily="34" charset="0"/>
                <a:cs typeface="Arial" pitchFamily="34" charset="0"/>
              </a:rPr>
              <a:t>Les réalisations  des artistes.</a:t>
            </a:r>
            <a:endParaRPr lang="fr-FR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7" descr="C:\Users\portable\Documents\Ariane\Cours collège\Théâtre et projets\Projets 2024-2025\Musée Romanité mosaïques\photos mosaïques\20250303_1152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68760"/>
            <a:ext cx="2129209" cy="1596907"/>
          </a:xfrm>
          <a:prstGeom prst="rect">
            <a:avLst/>
          </a:prstGeom>
          <a:noFill/>
        </p:spPr>
      </p:pic>
      <p:pic>
        <p:nvPicPr>
          <p:cNvPr id="16" name="Image 15" descr="C:\Users\portable\Documents\Ariane\Cours collège\Théâtre et projets\Projets 2024-2025\Musée Romanité mosaïques\photos mosaïques\20250303_11514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996952"/>
            <a:ext cx="216024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age 16" descr="C:\Users\portable\Documents\Ariane\Cours collège\Théâtre et projets\Projets 2024-2025\Musée Romanité mosaïques\photos mosaïques\20250303_11514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412776"/>
            <a:ext cx="2255467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20250303_11504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260648"/>
            <a:ext cx="2088232" cy="1566174"/>
          </a:xfrm>
          <a:prstGeom prst="rect">
            <a:avLst/>
          </a:prstGeom>
        </p:spPr>
      </p:pic>
      <p:pic>
        <p:nvPicPr>
          <p:cNvPr id="7" name="Image 6" descr="20250303_11502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3848" y="5085184"/>
            <a:ext cx="2131200" cy="1598400"/>
          </a:xfrm>
          <a:prstGeom prst="rect">
            <a:avLst/>
          </a:prstGeom>
        </p:spPr>
      </p:pic>
      <p:pic>
        <p:nvPicPr>
          <p:cNvPr id="8" name="Image 7" descr="20250303_11501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12160" y="2060848"/>
            <a:ext cx="2131200" cy="1598400"/>
          </a:xfrm>
          <a:prstGeom prst="rect">
            <a:avLst/>
          </a:prstGeom>
        </p:spPr>
      </p:pic>
      <p:pic>
        <p:nvPicPr>
          <p:cNvPr id="9" name="Image 8" descr="20250303_11495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779912" y="3429000"/>
            <a:ext cx="2131200" cy="1598400"/>
          </a:xfrm>
          <a:prstGeom prst="rect">
            <a:avLst/>
          </a:prstGeom>
        </p:spPr>
      </p:pic>
      <p:pic>
        <p:nvPicPr>
          <p:cNvPr id="10" name="Image 9" descr="20250303_114525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51520" y="4653136"/>
            <a:ext cx="2131200" cy="1598400"/>
          </a:xfrm>
          <a:prstGeom prst="rect">
            <a:avLst/>
          </a:prstGeom>
        </p:spPr>
      </p:pic>
      <p:pic>
        <p:nvPicPr>
          <p:cNvPr id="11" name="Image 10" descr="20250303_11440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732240" y="3789040"/>
            <a:ext cx="2131200" cy="15984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20250303_1149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16632"/>
            <a:ext cx="2131200" cy="1598400"/>
          </a:xfrm>
          <a:prstGeom prst="rect">
            <a:avLst/>
          </a:prstGeom>
        </p:spPr>
      </p:pic>
      <p:pic>
        <p:nvPicPr>
          <p:cNvPr id="3" name="Image 2" descr="20250303_1148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39752" y="1484784"/>
            <a:ext cx="2131200" cy="1598400"/>
          </a:xfrm>
          <a:prstGeom prst="rect">
            <a:avLst/>
          </a:prstGeom>
        </p:spPr>
      </p:pic>
      <p:pic>
        <p:nvPicPr>
          <p:cNvPr id="4" name="Image 3" descr="20250303_1148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404664"/>
            <a:ext cx="2131200" cy="1598400"/>
          </a:xfrm>
          <a:prstGeom prst="rect">
            <a:avLst/>
          </a:prstGeom>
        </p:spPr>
      </p:pic>
      <p:pic>
        <p:nvPicPr>
          <p:cNvPr id="5" name="Image 4" descr="20250303_11472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2420888"/>
            <a:ext cx="2131200" cy="1598400"/>
          </a:xfrm>
          <a:prstGeom prst="rect">
            <a:avLst/>
          </a:prstGeom>
        </p:spPr>
      </p:pic>
      <p:pic>
        <p:nvPicPr>
          <p:cNvPr id="8" name="Image 7" descr="20250303_11471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72000" y="2276872"/>
            <a:ext cx="2131200" cy="1598400"/>
          </a:xfrm>
          <a:prstGeom prst="rect">
            <a:avLst/>
          </a:prstGeom>
        </p:spPr>
      </p:pic>
      <p:pic>
        <p:nvPicPr>
          <p:cNvPr id="9" name="Image 8" descr="20250303_11470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39752" y="4077072"/>
            <a:ext cx="2131200" cy="1598400"/>
          </a:xfrm>
          <a:prstGeom prst="rect">
            <a:avLst/>
          </a:prstGeom>
        </p:spPr>
      </p:pic>
      <p:pic>
        <p:nvPicPr>
          <p:cNvPr id="10" name="Image 9" descr="20250303_114654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572000" y="4941168"/>
            <a:ext cx="2131200" cy="1598400"/>
          </a:xfrm>
          <a:prstGeom prst="rect">
            <a:avLst/>
          </a:prstGeom>
        </p:spPr>
      </p:pic>
      <p:pic>
        <p:nvPicPr>
          <p:cNvPr id="11" name="Image 10" descr="20250303_114428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804248" y="3861048"/>
            <a:ext cx="2131200" cy="15984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20250304_0759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2131200" cy="1598400"/>
          </a:xfrm>
          <a:prstGeom prst="rect">
            <a:avLst/>
          </a:prstGeom>
        </p:spPr>
      </p:pic>
      <p:pic>
        <p:nvPicPr>
          <p:cNvPr id="3" name="Image 2" descr="20250304_0759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980728"/>
            <a:ext cx="2131200" cy="1598400"/>
          </a:xfrm>
          <a:prstGeom prst="rect">
            <a:avLst/>
          </a:prstGeom>
        </p:spPr>
      </p:pic>
      <p:pic>
        <p:nvPicPr>
          <p:cNvPr id="4" name="Image 3" descr="20250304_0759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4725144"/>
            <a:ext cx="2131200" cy="1598400"/>
          </a:xfrm>
          <a:prstGeom prst="rect">
            <a:avLst/>
          </a:prstGeom>
        </p:spPr>
      </p:pic>
      <p:pic>
        <p:nvPicPr>
          <p:cNvPr id="5" name="Image 4" descr="20250304_08000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32240" y="1628800"/>
            <a:ext cx="2131200" cy="1598400"/>
          </a:xfrm>
          <a:prstGeom prst="rect">
            <a:avLst/>
          </a:prstGeom>
        </p:spPr>
      </p:pic>
      <p:pic>
        <p:nvPicPr>
          <p:cNvPr id="7" name="Image 6" descr="20250303_11450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355976" y="2708920"/>
            <a:ext cx="2131200" cy="1598400"/>
          </a:xfrm>
          <a:prstGeom prst="rect">
            <a:avLst/>
          </a:prstGeom>
        </p:spPr>
      </p:pic>
      <p:pic>
        <p:nvPicPr>
          <p:cNvPr id="8" name="Image 7" descr="20250303_11462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547664" y="2708920"/>
            <a:ext cx="2131200" cy="1598400"/>
          </a:xfrm>
          <a:prstGeom prst="rect">
            <a:avLst/>
          </a:prstGeom>
        </p:spPr>
      </p:pic>
      <p:pic>
        <p:nvPicPr>
          <p:cNvPr id="9" name="Image 8" descr="20250303_11461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88024" y="332656"/>
            <a:ext cx="2131200" cy="1598400"/>
          </a:xfrm>
          <a:prstGeom prst="rect">
            <a:avLst/>
          </a:prstGeom>
        </p:spPr>
      </p:pic>
      <p:pic>
        <p:nvPicPr>
          <p:cNvPr id="10" name="Image 9" descr="20250303_114607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51520" y="4941168"/>
            <a:ext cx="2131200" cy="1598400"/>
          </a:xfrm>
          <a:prstGeom prst="rect">
            <a:avLst/>
          </a:prstGeom>
        </p:spPr>
      </p:pic>
      <p:pic>
        <p:nvPicPr>
          <p:cNvPr id="11" name="Image 10" descr="20250303_11460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987824" y="4365104"/>
            <a:ext cx="2131200" cy="15984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20250303_1014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980728"/>
            <a:ext cx="5304053" cy="397804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539552" y="5301208"/>
            <a:ext cx="7992888" cy="1154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La sortie était encadrée par Mme </a:t>
            </a:r>
            <a:r>
              <a:rPr lang="fr-FR" sz="1600" dirty="0" err="1" smtClean="0">
                <a:latin typeface="Arial" pitchFamily="34" charset="0"/>
                <a:cs typeface="Arial" pitchFamily="34" charset="0"/>
              </a:rPr>
              <a:t>Bourneton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, professeure de LCA (Langue et Culture de l’Antiquité – latin) et Mme </a:t>
            </a:r>
            <a:r>
              <a:rPr lang="fr-FR" sz="1600" dirty="0" err="1" smtClean="0">
                <a:latin typeface="Arial" pitchFamily="34" charset="0"/>
                <a:cs typeface="Arial" pitchFamily="34" charset="0"/>
              </a:rPr>
              <a:t>Roudil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, professeure d’histoire-géographie-EMC.</a:t>
            </a:r>
          </a:p>
          <a:p>
            <a:pPr>
              <a:lnSpc>
                <a:spcPct val="150000"/>
              </a:lnSpc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Elle a été financée par le </a:t>
            </a:r>
            <a:r>
              <a:rPr lang="fr-FR" sz="1600" dirty="0" err="1" smtClean="0">
                <a:latin typeface="Arial" pitchFamily="34" charset="0"/>
                <a:cs typeface="Arial" pitchFamily="34" charset="0"/>
              </a:rPr>
              <a:t>Pass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Culture.</a:t>
            </a:r>
            <a:endParaRPr lang="fr-FR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>
                <a:latin typeface="Arial" pitchFamily="34" charset="0"/>
                <a:cs typeface="Arial" pitchFamily="34" charset="0"/>
              </a:rPr>
              <a:t>Qu’est-ce qu’une mosaïque?</a:t>
            </a:r>
            <a:endParaRPr lang="fr-FR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0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C’est un ensemble de pierres collées formant un dessin et servant à décorer le sol des maisons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      Ces pierres s’appellent des tesselles (</a:t>
            </a:r>
            <a:r>
              <a:rPr lang="fr-FR" sz="1600" i="1" dirty="0" err="1" smtClean="0">
                <a:latin typeface="Arial" pitchFamily="34" charset="0"/>
                <a:cs typeface="Arial" pitchFamily="34" charset="0"/>
              </a:rPr>
              <a:t>tessela</a:t>
            </a:r>
            <a:r>
              <a:rPr lang="fr-FR" sz="1600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fr-FR" sz="1600" i="1" dirty="0" err="1" smtClean="0">
                <a:latin typeface="Arial" pitchFamily="34" charset="0"/>
                <a:cs typeface="Arial" pitchFamily="34" charset="0"/>
              </a:rPr>
              <a:t>ae</a:t>
            </a:r>
            <a:r>
              <a:rPr lang="fr-FR" sz="1600" i="1" dirty="0" smtClean="0">
                <a:latin typeface="Arial" pitchFamily="34" charset="0"/>
                <a:cs typeface="Arial" pitchFamily="34" charset="0"/>
              </a:rPr>
              <a:t>, f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en latin).</a:t>
            </a:r>
          </a:p>
          <a:p>
            <a:pPr>
              <a:buNone/>
            </a:pPr>
            <a:endParaRPr lang="fr-FR" sz="15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5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5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5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5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5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5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5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5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500" i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fr-FR" sz="15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fr-FR" sz="15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fr-FR" sz="15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fr-FR" sz="1500" dirty="0" smtClean="0">
                <a:latin typeface="Arial" pitchFamily="34" charset="0"/>
                <a:cs typeface="Arial" pitchFamily="34" charset="0"/>
              </a:rPr>
              <a:t>Mosaïque au griffon (créature légendaire), dernier tiers du I</a:t>
            </a:r>
            <a:r>
              <a:rPr lang="fr-FR" sz="1500" baseline="30000" dirty="0" smtClean="0">
                <a:latin typeface="Arial" pitchFamily="34" charset="0"/>
                <a:cs typeface="Arial" pitchFamily="34" charset="0"/>
              </a:rPr>
              <a:t>er</a:t>
            </a:r>
            <a:r>
              <a:rPr lang="fr-FR" sz="1500" dirty="0" smtClean="0">
                <a:latin typeface="Arial" pitchFamily="34" charset="0"/>
                <a:cs typeface="Arial" pitchFamily="34" charset="0"/>
              </a:rPr>
              <a:t> siècle de notre ère.</a:t>
            </a:r>
          </a:p>
          <a:p>
            <a:pPr algn="ctr">
              <a:buNone/>
            </a:pPr>
            <a:r>
              <a:rPr lang="fr-FR" sz="1500" dirty="0" smtClean="0">
                <a:latin typeface="Arial" pitchFamily="34" charset="0"/>
                <a:cs typeface="Arial" pitchFamily="34" charset="0"/>
              </a:rPr>
              <a:t>Trouvée à Nîmes, place Questel.</a:t>
            </a:r>
          </a:p>
          <a:p>
            <a:pPr>
              <a:buNone/>
            </a:pPr>
            <a:endParaRPr lang="fr-FR" sz="15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mage 4" descr="20250303_1027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2348880"/>
            <a:ext cx="4032448" cy="3024336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>
                <a:latin typeface="Arial" pitchFamily="34" charset="0"/>
                <a:cs typeface="Arial" pitchFamily="34" charset="0"/>
              </a:rPr>
              <a:t>Un peu d’histoire.</a:t>
            </a:r>
            <a:endParaRPr lang="fr-FR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  <a:buNone/>
            </a:pP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	2500 avant notre ère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: des morceaux de pierre et des matériaux précieux sont assemblés avec le même principe que la mosaïque en Mésopotamie.</a:t>
            </a:r>
          </a:p>
          <a:p>
            <a:pPr>
              <a:lnSpc>
                <a:spcPct val="110000"/>
              </a:lnSpc>
              <a:buNone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	C’est l’étendard d’Ur (sarcophage en photo ci-contre).</a:t>
            </a: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VIII</a:t>
            </a:r>
            <a:r>
              <a:rPr lang="fr-FR" sz="1600" b="1" baseline="30000" dirty="0" smtClean="0">
                <a:latin typeface="Arial" pitchFamily="34" charset="0"/>
                <a:cs typeface="Arial" pitchFamily="34" charset="0"/>
              </a:rPr>
              <a:t>ème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 siècle avant notre ère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: des mosaïques </a:t>
            </a:r>
          </a:p>
          <a:p>
            <a:pPr>
              <a:buNone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sont réalisées avec des galets en Asie Mineure.</a:t>
            </a:r>
          </a:p>
          <a:p>
            <a:pPr>
              <a:lnSpc>
                <a:spcPct val="120000"/>
              </a:lnSpc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III</a:t>
            </a:r>
            <a:r>
              <a:rPr lang="fr-FR" sz="1600" b="1" baseline="30000" dirty="0" smtClean="0">
                <a:latin typeface="Arial" pitchFamily="34" charset="0"/>
                <a:cs typeface="Arial" pitchFamily="34" charset="0"/>
              </a:rPr>
              <a:t>ème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 siècle avant notre ère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: les Grecs </a:t>
            </a:r>
          </a:p>
          <a:p>
            <a:pPr>
              <a:buNone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inventent la mosaïque réalisée avec de petits</a:t>
            </a:r>
          </a:p>
          <a:p>
            <a:pPr>
              <a:buNone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cubes de pierre taillée appelés « tesselles ».</a:t>
            </a:r>
          </a:p>
          <a:p>
            <a:pPr>
              <a:lnSpc>
                <a:spcPct val="120000"/>
              </a:lnSpc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II</a:t>
            </a:r>
            <a:r>
              <a:rPr lang="fr-FR" sz="1600" b="1" baseline="30000" dirty="0" smtClean="0">
                <a:latin typeface="Arial" pitchFamily="34" charset="0"/>
                <a:cs typeface="Arial" pitchFamily="34" charset="0"/>
              </a:rPr>
              <a:t>ème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 siècle avant notre ère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: les Romains, </a:t>
            </a:r>
          </a:p>
          <a:p>
            <a:pPr>
              <a:buNone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à leur tour, font des mosaïques avec des tesselles.</a:t>
            </a:r>
          </a:p>
          <a:p>
            <a:pPr>
              <a:buNone/>
            </a:pPr>
            <a:endParaRPr lang="fr-FR" sz="1600" dirty="0" smtClean="0"/>
          </a:p>
          <a:p>
            <a:pPr>
              <a:buNone/>
            </a:pPr>
            <a:endParaRPr lang="fr-FR" sz="1600" dirty="0" smtClean="0"/>
          </a:p>
          <a:p>
            <a:pPr>
              <a:buNone/>
            </a:pPr>
            <a:endParaRPr lang="fr-FR" sz="1600" dirty="0" smtClean="0"/>
          </a:p>
          <a:p>
            <a:pPr>
              <a:buNone/>
            </a:pPr>
            <a:endParaRPr lang="fr-FR" sz="1600" dirty="0"/>
          </a:p>
        </p:txBody>
      </p:sp>
      <p:pic>
        <p:nvPicPr>
          <p:cNvPr id="1026" name="Picture 2" descr="C:\Users\portable\Pictures\1024px-Denis_Bourez_-_British_Museum,_London_(8747049029)_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564904"/>
            <a:ext cx="3047805" cy="228585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1560" y="332656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A Nîmes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, on a trouvé 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de nombreuses mosaïques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dans les riches maisons des patriciens. Ces mosaïques sont conservées au musée de la romanité.</a:t>
            </a: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En effet, Nîmes, </a:t>
            </a:r>
            <a:r>
              <a:rPr lang="fr-FR" sz="1600" b="1" i="1" dirty="0" err="1" smtClean="0">
                <a:latin typeface="Arial" pitchFamily="34" charset="0"/>
                <a:cs typeface="Arial" pitchFamily="34" charset="0"/>
              </a:rPr>
              <a:t>Nemausus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, fait partie de la 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province romaine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appelée Gaule narbonnaise.</a:t>
            </a: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Image 2" descr="20250303_1028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988840"/>
            <a:ext cx="4824000" cy="36180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259632" y="5805264"/>
            <a:ext cx="640871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5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1500" dirty="0" smtClean="0">
                <a:latin typeface="Arial" pitchFamily="34" charset="0"/>
                <a:cs typeface="Arial" pitchFamily="34" charset="0"/>
              </a:rPr>
              <a:t>Mosaïque avec fleuron (fleur au milieu) et tresse fin II</a:t>
            </a:r>
            <a:r>
              <a:rPr lang="fr-FR" sz="1500" baseline="30000" dirty="0" smtClean="0">
                <a:latin typeface="Arial" pitchFamily="34" charset="0"/>
                <a:cs typeface="Arial" pitchFamily="34" charset="0"/>
              </a:rPr>
              <a:t>ème</a:t>
            </a:r>
            <a:r>
              <a:rPr lang="fr-FR" sz="1500" dirty="0" smtClean="0">
                <a:latin typeface="Arial" pitchFamily="34" charset="0"/>
                <a:cs typeface="Arial" pitchFamily="34" charset="0"/>
              </a:rPr>
              <a:t> début III</a:t>
            </a:r>
            <a:r>
              <a:rPr lang="fr-FR" sz="1500" baseline="30000" dirty="0" smtClean="0">
                <a:latin typeface="Arial" pitchFamily="34" charset="0"/>
                <a:cs typeface="Arial" pitchFamily="34" charset="0"/>
              </a:rPr>
              <a:t>ème</a:t>
            </a:r>
            <a:r>
              <a:rPr lang="fr-FR" sz="1500" dirty="0" smtClean="0">
                <a:latin typeface="Arial" pitchFamily="34" charset="0"/>
                <a:cs typeface="Arial" pitchFamily="34" charset="0"/>
              </a:rPr>
              <a:t> siècle après J.-C., trouvée à Nîmes rue Nationale en 1979</a:t>
            </a:r>
            <a:endParaRPr lang="fr-FR" sz="15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fr-FR" sz="3600" dirty="0" smtClean="0">
                <a:latin typeface="Arial" pitchFamily="34" charset="0"/>
                <a:cs typeface="Arial" pitchFamily="34" charset="0"/>
              </a:rPr>
              <a:t>Quelles fonctions?</a:t>
            </a:r>
            <a:endParaRPr lang="fr-FR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fr-FR" sz="17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Les mosaïques avaient d’abord 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une fonction esthétique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: il s’agissait de 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décorer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20000"/>
              </a:lnSpc>
              <a:buNone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	le sol des pièces (de réception en particulier) des maisons des riches patriciens.</a:t>
            </a:r>
          </a:p>
          <a:p>
            <a:pPr>
              <a:lnSpc>
                <a:spcPct val="120000"/>
              </a:lnSpc>
              <a:buNone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	Plus on était riche, plus on avait de belles et grandes mosaïques, aux motifs complexes.</a:t>
            </a:r>
          </a:p>
          <a:p>
            <a:pPr>
              <a:lnSpc>
                <a:spcPct val="120000"/>
              </a:lnSpc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buNone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	Les mosaïques avaient aussi 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une fonction pratique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: rendre le sol des maisons étanche, plus solide et plus pratique à nettoyer. </a:t>
            </a:r>
          </a:p>
          <a:p>
            <a:pPr>
              <a:lnSpc>
                <a:spcPct val="120000"/>
              </a:lnSpc>
              <a:buNone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	En effet, les maisons des gens moins riches avaient un sol en terre battue.</a:t>
            </a:r>
          </a:p>
          <a:p>
            <a:pPr>
              <a:lnSpc>
                <a:spcPct val="120000"/>
              </a:lnSpc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buNone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	Parfois, la mosaïque comportait 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un message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écrit ou sous-entendu.</a:t>
            </a:r>
          </a:p>
          <a:p>
            <a:pPr>
              <a:lnSpc>
                <a:spcPct val="120000"/>
              </a:lnSpc>
              <a:buNone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	exemple ci-dessous d’une mosaïque trouvée à </a:t>
            </a:r>
            <a:r>
              <a:rPr lang="fr-FR" sz="1600" dirty="0" err="1" smtClean="0">
                <a:latin typeface="Arial" pitchFamily="34" charset="0"/>
                <a:cs typeface="Arial" pitchFamily="34" charset="0"/>
              </a:rPr>
              <a:t>Pompéï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fr-FR" sz="1600" i="1" dirty="0" smtClean="0">
                <a:latin typeface="Arial" pitchFamily="34" charset="0"/>
                <a:cs typeface="Arial" pitchFamily="34" charset="0"/>
              </a:rPr>
              <a:t>Cave </a:t>
            </a:r>
            <a:r>
              <a:rPr lang="fr-FR" sz="1600" i="1" dirty="0" err="1" smtClean="0">
                <a:latin typeface="Arial" pitchFamily="34" charset="0"/>
                <a:cs typeface="Arial" pitchFamily="34" charset="0"/>
              </a:rPr>
              <a:t>canem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: « Attention au chien ») :</a:t>
            </a: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 </a:t>
            </a:r>
            <a:endParaRPr lang="fr-FR" sz="1600" dirty="0" smtClean="0"/>
          </a:p>
          <a:p>
            <a:pPr>
              <a:buNone/>
            </a:pPr>
            <a:endParaRPr lang="fr-FR" sz="1600" dirty="0" smtClean="0"/>
          </a:p>
        </p:txBody>
      </p:sp>
      <p:pic>
        <p:nvPicPr>
          <p:cNvPr id="6" name="Picture 2" descr="C:\Users\portable\Pictures\Casa_del_poeta_tragico,_mosaico_del_cave_can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077072"/>
            <a:ext cx="3960440" cy="263926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404664"/>
            <a:ext cx="48245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Au musée de la Romanité, se trouve une mosaïque </a:t>
            </a:r>
          </a:p>
          <a:p>
            <a:pPr>
              <a:lnSpc>
                <a:spcPct val="150000"/>
              </a:lnSpc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dont l’</a:t>
            </a:r>
            <a:r>
              <a:rPr lang="fr-FR" sz="1600" i="1" dirty="0" err="1" smtClean="0">
                <a:latin typeface="Arial" pitchFamily="34" charset="0"/>
                <a:cs typeface="Arial" pitchFamily="34" charset="0"/>
              </a:rPr>
              <a:t>emblema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(le médaillon au centre) </a:t>
            </a:r>
          </a:p>
          <a:p>
            <a:pPr>
              <a:lnSpc>
                <a:spcPct val="150000"/>
              </a:lnSpc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comporte une tête de la gorgone Méduse </a:t>
            </a:r>
          </a:p>
          <a:p>
            <a:pPr>
              <a:lnSpc>
                <a:spcPct val="150000"/>
              </a:lnSpc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destinée à éloigner les personnes méchantes </a:t>
            </a:r>
          </a:p>
          <a:p>
            <a:pPr>
              <a:lnSpc>
                <a:spcPct val="150000"/>
              </a:lnSpc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et à conjurer le mauvais sort.</a:t>
            </a:r>
          </a:p>
          <a:p>
            <a:pPr>
              <a:lnSpc>
                <a:spcPct val="150000"/>
              </a:lnSpc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Cette mosaïque comporte donc elle aussi un message, sous-entendu cette fois.</a:t>
            </a:r>
            <a:endParaRPr lang="fr-FR" sz="1600" dirty="0"/>
          </a:p>
        </p:txBody>
      </p:sp>
      <p:sp>
        <p:nvSpPr>
          <p:cNvPr id="3" name="Rectangle 2"/>
          <p:cNvSpPr/>
          <p:nvPr/>
        </p:nvSpPr>
        <p:spPr>
          <a:xfrm>
            <a:off x="539552" y="4941168"/>
            <a:ext cx="374441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sz="1500" dirty="0" smtClean="0">
                <a:latin typeface="Arial" pitchFamily="34" charset="0"/>
                <a:cs typeface="Arial" pitchFamily="34" charset="0"/>
              </a:rPr>
              <a:t>Cette mosaïque avec Méduse au centre</a:t>
            </a:r>
          </a:p>
          <a:p>
            <a:pPr>
              <a:buNone/>
            </a:pPr>
            <a:r>
              <a:rPr lang="fr-FR" sz="1500" dirty="0" smtClean="0">
                <a:latin typeface="Arial" pitchFamily="34" charset="0"/>
                <a:cs typeface="Arial" pitchFamily="34" charset="0"/>
              </a:rPr>
              <a:t>a été trouvée à Nîmes, </a:t>
            </a:r>
          </a:p>
          <a:p>
            <a:pPr>
              <a:buNone/>
            </a:pPr>
            <a:r>
              <a:rPr lang="fr-FR" sz="1500" dirty="0" smtClean="0">
                <a:latin typeface="Arial" pitchFamily="34" charset="0"/>
                <a:cs typeface="Arial" pitchFamily="34" charset="0"/>
              </a:rPr>
              <a:t>rue Florian, en 1823. </a:t>
            </a:r>
          </a:p>
          <a:p>
            <a:pPr>
              <a:buNone/>
            </a:pPr>
            <a:r>
              <a:rPr lang="fr-FR" sz="1500" dirty="0" smtClean="0">
                <a:latin typeface="Arial" pitchFamily="34" charset="0"/>
                <a:cs typeface="Arial" pitchFamily="34" charset="0"/>
              </a:rPr>
              <a:t>Elle date de la fin du I</a:t>
            </a:r>
            <a:r>
              <a:rPr lang="fr-FR" sz="1500" baseline="30000" dirty="0" smtClean="0">
                <a:latin typeface="Arial" pitchFamily="34" charset="0"/>
                <a:cs typeface="Arial" pitchFamily="34" charset="0"/>
              </a:rPr>
              <a:t>er</a:t>
            </a:r>
            <a:r>
              <a:rPr lang="fr-FR" sz="1500" dirty="0" smtClean="0">
                <a:latin typeface="Arial" pitchFamily="34" charset="0"/>
                <a:cs typeface="Arial" pitchFamily="34" charset="0"/>
              </a:rPr>
              <a:t> siècle.</a:t>
            </a:r>
          </a:p>
        </p:txBody>
      </p:sp>
      <p:pic>
        <p:nvPicPr>
          <p:cNvPr id="4" name="Picture 3" descr="C:\Users\portable\Pictures\20250303_1026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412776"/>
            <a:ext cx="3528392" cy="493431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smtClean="0">
                <a:latin typeface="Arial" pitchFamily="34" charset="0"/>
                <a:cs typeface="Arial" pitchFamily="34" charset="0"/>
              </a:rPr>
              <a:t>Comment réalisait-on des mosaïques?</a:t>
            </a:r>
            <a:endParaRPr lang="fr-FR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  <a:buNone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	Il fallait commencer par 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creuser le sol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pour faire ensuite </a:t>
            </a:r>
            <a:r>
              <a:rPr lang="fr-FR" sz="1700" b="1" dirty="0" smtClean="0">
                <a:latin typeface="Arial" pitchFamily="34" charset="0"/>
                <a:cs typeface="Arial" pitchFamily="34" charset="0"/>
              </a:rPr>
              <a:t>différentes couches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de pierres puis de mortiers, destinées à </a:t>
            </a:r>
            <a:r>
              <a:rPr lang="fr-FR" sz="1600" b="1" dirty="0" err="1" smtClean="0">
                <a:latin typeface="Arial" pitchFamily="34" charset="0"/>
                <a:cs typeface="Arial" pitchFamily="34" charset="0"/>
              </a:rPr>
              <a:t>étanchéiser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le sol.</a:t>
            </a: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60000"/>
              </a:lnSpc>
              <a:buNone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>
              <a:lnSpc>
                <a:spcPct val="160000"/>
              </a:lnSpc>
              <a:buNone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	Sur la dernière couche, et avant qu’elle ne sèche, 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le </a:t>
            </a:r>
            <a:r>
              <a:rPr lang="fr-FR" sz="1600" b="1" i="1" dirty="0" err="1" smtClean="0">
                <a:latin typeface="Arial" pitchFamily="34" charset="0"/>
                <a:cs typeface="Arial" pitchFamily="34" charset="0"/>
              </a:rPr>
              <a:t>pictor</a:t>
            </a:r>
            <a:r>
              <a:rPr lang="fr-FR" sz="16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600" b="1" i="1" dirty="0" err="1" smtClean="0">
                <a:latin typeface="Arial" pitchFamily="34" charset="0"/>
                <a:cs typeface="Arial" pitchFamily="34" charset="0"/>
              </a:rPr>
              <a:t>imaginarius</a:t>
            </a:r>
            <a:r>
              <a:rPr lang="fr-FR" sz="16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trace avec une peinture rouge le dessin de la mosaïque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. Le </a:t>
            </a:r>
            <a:r>
              <a:rPr lang="fr-FR" sz="1600" i="1" dirty="0" err="1" smtClean="0">
                <a:latin typeface="Arial" pitchFamily="34" charset="0"/>
                <a:cs typeface="Arial" pitchFamily="34" charset="0"/>
              </a:rPr>
              <a:t>pictor</a:t>
            </a:r>
            <a:r>
              <a:rPr lang="fr-FR" sz="16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600" i="1" dirty="0" err="1" smtClean="0">
                <a:latin typeface="Arial" pitchFamily="34" charset="0"/>
                <a:cs typeface="Arial" pitchFamily="34" charset="0"/>
              </a:rPr>
              <a:t>imaginarius</a:t>
            </a:r>
            <a:r>
              <a:rPr lang="fr-FR" sz="16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était payé très cher</a:t>
            </a:r>
            <a:r>
              <a:rPr lang="fr-FR" sz="1600" i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60000"/>
              </a:lnSpc>
              <a:buNone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	NB (</a:t>
            </a:r>
            <a:r>
              <a:rPr lang="fr-FR" sz="1600" i="1" dirty="0" smtClean="0">
                <a:latin typeface="Arial" pitchFamily="34" charset="0"/>
                <a:cs typeface="Arial" pitchFamily="34" charset="0"/>
              </a:rPr>
              <a:t>Nota Bene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): Le mot </a:t>
            </a:r>
            <a:r>
              <a:rPr lang="fr-FR" sz="1600" i="1" dirty="0" err="1" smtClean="0">
                <a:latin typeface="Arial" pitchFamily="34" charset="0"/>
                <a:cs typeface="Arial" pitchFamily="34" charset="0"/>
              </a:rPr>
              <a:t>picture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en anglais vient de </a:t>
            </a:r>
            <a:r>
              <a:rPr lang="fr-FR" sz="1600" i="1" dirty="0" err="1" smtClean="0">
                <a:latin typeface="Arial" pitchFamily="34" charset="0"/>
                <a:cs typeface="Arial" pitchFamily="34" charset="0"/>
              </a:rPr>
              <a:t>pictor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en latin. </a:t>
            </a:r>
            <a:endParaRPr lang="fr-FR" sz="1600" i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60000"/>
              </a:lnSpc>
              <a:buNone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	C’est donc ensuite 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un</a:t>
            </a:r>
            <a:r>
              <a:rPr lang="fr-FR" sz="16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600" b="1" i="1" dirty="0" err="1" smtClean="0">
                <a:latin typeface="Arial" pitchFamily="34" charset="0"/>
                <a:cs typeface="Arial" pitchFamily="34" charset="0"/>
              </a:rPr>
              <a:t>tessalarius</a:t>
            </a:r>
            <a:r>
              <a:rPr lang="fr-FR" sz="16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(payé moins cher) qui est 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chargé de placer les tesselles 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dans la couche supérieure (sur le schéma).</a:t>
            </a: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fr-FR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C:\Users\portable\Documents\Ariane\Cours collège\Théâtre et projets\Projets 2024-2025\Musée Romanité mosaïques\photos mosaïques\20250303_1102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132856"/>
            <a:ext cx="3089316" cy="231698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404665"/>
            <a:ext cx="7632848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fr-FR" sz="15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fr-FR" sz="1600" dirty="0" smtClean="0">
                <a:latin typeface="Arial" pitchFamily="34" charset="0"/>
                <a:cs typeface="Arial" pitchFamily="34" charset="0"/>
              </a:rPr>
              <a:t>Les 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tesselles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sont 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réalisées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 directement sur le chantier </a:t>
            </a:r>
            <a:r>
              <a:rPr lang="fr-FR" sz="1600" b="1" dirty="0" smtClean="0">
                <a:latin typeface="Arial" pitchFamily="34" charset="0"/>
                <a:cs typeface="Arial" pitchFamily="34" charset="0"/>
              </a:rPr>
              <a:t>grâce aux outils suivants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: tranchet et </a:t>
            </a:r>
            <a:r>
              <a:rPr lang="fr-FR" sz="1600" dirty="0" err="1" smtClean="0">
                <a:latin typeface="Arial" pitchFamily="34" charset="0"/>
                <a:cs typeface="Arial" pitchFamily="34" charset="0"/>
              </a:rPr>
              <a:t>marteline</a:t>
            </a:r>
            <a:r>
              <a:rPr lang="fr-FR" sz="16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3" name="Picture 2" descr="C:\Users\portable\Documents\Ariane\Cours collège\Théâtre et projets\Projets 2024-2025\Musée Romanité mosaïques\photos mosaïques\20250303_1024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700808"/>
            <a:ext cx="5206768" cy="390507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280</Words>
  <Application>Microsoft Office PowerPoint</Application>
  <PresentationFormat>Affichage à l'écran (4:3)</PresentationFormat>
  <Paragraphs>100</Paragraphs>
  <Slides>16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Thème Office</vt:lpstr>
      <vt:lpstr>                     Visite guidée et atelier  au musée de la romanité                           sur le thème des mosaïques pour les élèves latinistes                                          de 5ème et de 4ème .</vt:lpstr>
      <vt:lpstr>Diapositive 2</vt:lpstr>
      <vt:lpstr>Qu’est-ce qu’une mosaïque?</vt:lpstr>
      <vt:lpstr>Un peu d’histoire.</vt:lpstr>
      <vt:lpstr>Diapositive 5</vt:lpstr>
      <vt:lpstr>Quelles fonctions?</vt:lpstr>
      <vt:lpstr>Diapositive 7</vt:lpstr>
      <vt:lpstr>Comment réalisait-on des mosaïques?</vt:lpstr>
      <vt:lpstr>Diapositive 9</vt:lpstr>
      <vt:lpstr>La mosaïque de Penthée.</vt:lpstr>
      <vt:lpstr>Diapositive 11</vt:lpstr>
      <vt:lpstr>L’atelier</vt:lpstr>
      <vt:lpstr>Diapositive 13</vt:lpstr>
      <vt:lpstr>Les réalisations  des artistes.</vt:lpstr>
      <vt:lpstr>Diapositive 15</vt:lpstr>
      <vt:lpstr>Diapositive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Visite guidée et atelier au musée de la romanité  sur le thème des mosaïques pour les élèves latinistes de 5ème et de 4ème</dc:title>
  <dc:creator>ordinateur lenovo</dc:creator>
  <cp:lastModifiedBy>ordinateur lenovo</cp:lastModifiedBy>
  <cp:revision>66</cp:revision>
  <dcterms:created xsi:type="dcterms:W3CDTF">2025-03-05T20:24:24Z</dcterms:created>
  <dcterms:modified xsi:type="dcterms:W3CDTF">2025-03-12T20:04:32Z</dcterms:modified>
</cp:coreProperties>
</file>